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4"/>
  </p:sldMasterIdLst>
  <p:sldIdLst>
    <p:sldId id="256" r:id="rId5"/>
    <p:sldId id="273" r:id="rId6"/>
    <p:sldId id="279" r:id="rId7"/>
    <p:sldId id="280" r:id="rId8"/>
    <p:sldId id="270" r:id="rId9"/>
    <p:sldId id="271" r:id="rId10"/>
    <p:sldId id="281" r:id="rId11"/>
    <p:sldId id="283" r:id="rId12"/>
    <p:sldId id="284" r:id="rId13"/>
    <p:sldId id="285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9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6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009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3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42B0DB6-F5C7-45FB-8CF3-31B45F9C2DA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8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5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youtu.be/ZHPK5vvtnf4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youtu.be/ZGN7zZrt-s0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https://youtu.be/sqXNPgYEEA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8B10-15BD-4803-AEE3-7CC47B18E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06" y="2147581"/>
            <a:ext cx="11744587" cy="1531069"/>
          </a:xfrm>
        </p:spPr>
        <p:txBody>
          <a:bodyPr/>
          <a:lstStyle/>
          <a:p>
            <a:r>
              <a:rPr lang="en-US"/>
              <a:t>Drone delivery system unit</a:t>
            </a:r>
            <a:br>
              <a:rPr lang="en-US"/>
            </a:br>
            <a:r>
              <a:rPr lang="en-US"/>
              <a:t>Day 7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FDA4C-921C-44B3-899E-C25E45A95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6558" y="4352544"/>
            <a:ext cx="2516697" cy="1796586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Standards:</a:t>
            </a:r>
          </a:p>
          <a:p>
            <a:r>
              <a:rPr lang="en-US"/>
              <a:t>8.PS2.3</a:t>
            </a:r>
          </a:p>
          <a:p>
            <a:r>
              <a:rPr lang="en-US"/>
              <a:t>8PS2.4</a:t>
            </a:r>
          </a:p>
          <a:p>
            <a:r>
              <a:rPr lang="en-US"/>
              <a:t>8.PS2.5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8C8DEE-166A-4782-BD82-F7AA55646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593" y="3429001"/>
            <a:ext cx="3914850" cy="298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FE5EC4-4557-43D6-A776-31A8EBE14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46" y="4441053"/>
            <a:ext cx="989045" cy="369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00E24A-7566-4669-9EF5-489BA45793BC}"/>
              </a:ext>
            </a:extLst>
          </p:cNvPr>
          <p:cNvSpPr txBox="1"/>
          <p:nvPr/>
        </p:nvSpPr>
        <p:spPr>
          <a:xfrm>
            <a:off x="317241" y="29858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0B6E44-A67A-40F1-9B8B-4F8A5E3E20A0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13A218-E3CF-4DD9-8034-D4000595906C}"/>
              </a:ext>
            </a:extLst>
          </p:cNvPr>
          <p:cNvSpPr/>
          <p:nvPr/>
        </p:nvSpPr>
        <p:spPr>
          <a:xfrm>
            <a:off x="620785" y="922789"/>
            <a:ext cx="10142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acceleration due to gravity on Earth is 9.8 m/s2. The force acting on an object on Earth is 16 Newtons.</a:t>
            </a:r>
          </a:p>
          <a:p>
            <a:r>
              <a:rPr lang="en-US" sz="2800" dirty="0"/>
              <a:t> </a:t>
            </a:r>
          </a:p>
          <a:p>
            <a:r>
              <a:rPr lang="en-US" sz="2800" b="1" dirty="0"/>
              <a:t>What is the mass of this object on Earth?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2AF760-6116-4843-B653-7DF15A97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384" y="1473121"/>
            <a:ext cx="3159052" cy="2075423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3DEE56C-2E3A-44A8-B5BF-C8BC40B63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463265"/>
              </p:ext>
            </p:extLst>
          </p:nvPr>
        </p:nvGraphicFramePr>
        <p:xfrm>
          <a:off x="795257" y="3464115"/>
          <a:ext cx="9657426" cy="1758634"/>
        </p:xfrm>
        <a:graphic>
          <a:graphicData uri="http://schemas.openxmlformats.org/drawingml/2006/table">
            <a:tbl>
              <a:tblPr/>
              <a:tblGrid>
                <a:gridCol w="410955">
                  <a:extLst>
                    <a:ext uri="{9D8B030D-6E8A-4147-A177-3AD203B41FA5}">
                      <a16:colId xmlns:a16="http://schemas.microsoft.com/office/drawing/2014/main" val="418799538"/>
                    </a:ext>
                  </a:extLst>
                </a:gridCol>
                <a:gridCol w="9246471">
                  <a:extLst>
                    <a:ext uri="{9D8B030D-6E8A-4147-A177-3AD203B41FA5}">
                      <a16:colId xmlns:a16="http://schemas.microsoft.com/office/drawing/2014/main" val="32135212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Mass of the object is 2.6 kilograms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095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object’s mass is 156.8 kilograms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511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Mass of the object is 1.63 kilograms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31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41E620-BE45-4FD5-99AB-5EF3E2AC501F}"/>
              </a:ext>
            </a:extLst>
          </p:cNvPr>
          <p:cNvSpPr/>
          <p:nvPr/>
        </p:nvSpPr>
        <p:spPr>
          <a:xfrm>
            <a:off x="100029" y="6415373"/>
            <a:ext cx="3435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Standards: 8.PS2.3, 8PS2.4, 8.PS2.5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7420B6-9BA1-4E91-98CD-C11C5983FD77}"/>
              </a:ext>
            </a:extLst>
          </p:cNvPr>
          <p:cNvSpPr/>
          <p:nvPr/>
        </p:nvSpPr>
        <p:spPr>
          <a:xfrm>
            <a:off x="302004" y="1075920"/>
            <a:ext cx="112244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3"/>
            </a:pPr>
            <a:r>
              <a:rPr lang="en-US" dirty="0"/>
              <a:t>Construct an explanation to describe if this an example of balanced or unbalanced force.</a:t>
            </a:r>
          </a:p>
          <a:p>
            <a:pPr marL="342900" indent="-342900">
              <a:buAutoNum type="arabicPeriod" startAt="3"/>
            </a:pPr>
            <a:endParaRPr lang="en-US" dirty="0"/>
          </a:p>
          <a:p>
            <a:pPr marL="342900" indent="-342900">
              <a:buAutoNum type="arabicPeriod" startAt="4"/>
            </a:pPr>
            <a:r>
              <a:rPr lang="en-US" dirty="0"/>
              <a:t>Which mass had a greater impact force? Why? </a:t>
            </a:r>
          </a:p>
          <a:p>
            <a:pPr marL="342900" indent="-342900">
              <a:buAutoNum type="arabicPeriod" startAt="4"/>
            </a:pPr>
            <a:endParaRPr lang="en-US" dirty="0"/>
          </a:p>
          <a:p>
            <a:r>
              <a:rPr lang="en-US" dirty="0"/>
              <a:t>5.	How did the distance from which the ball was dropped affect the impact force? </a:t>
            </a:r>
          </a:p>
          <a:p>
            <a:endParaRPr lang="en-US" dirty="0"/>
          </a:p>
          <a:p>
            <a:r>
              <a:rPr lang="en-US" dirty="0"/>
              <a:t>6.	Draw a free-body diagram to show the forces acting on the ball and explain the cause and effect relationship between mass and distance and how they affect impact force. How do mass </a:t>
            </a:r>
          </a:p>
          <a:p>
            <a:r>
              <a:rPr lang="en-US" dirty="0"/>
              <a:t>and distance affect gravity?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8E246-16A1-4637-BEB8-F82CE4D4201B}"/>
              </a:ext>
            </a:extLst>
          </p:cNvPr>
          <p:cNvSpPr txBox="1"/>
          <p:nvPr/>
        </p:nvSpPr>
        <p:spPr>
          <a:xfrm>
            <a:off x="302004" y="209725"/>
            <a:ext cx="162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Check Answers</a:t>
            </a:r>
          </a:p>
        </p:txBody>
      </p:sp>
    </p:spTree>
    <p:extLst>
      <p:ext uri="{BB962C8B-B14F-4D97-AF65-F5344CB8AC3E}">
        <p14:creationId xmlns:p14="http://schemas.microsoft.com/office/powerpoint/2010/main" val="77803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41FD92-A151-4380-AA80-93B1E97E1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56" y="643467"/>
            <a:ext cx="10587087" cy="428413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9FCA44-2536-4018-BE99-9CB7FBDE3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1065"/>
            <a:ext cx="12192000" cy="1286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BA9C96-6463-4ADA-BA45-64566AF4004F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Standards: 8.PS2.3, 8PS2.4, 8.PS2.5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2878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6C79C-6920-46E7-A840-4891CEE2D41A}"/>
              </a:ext>
            </a:extLst>
          </p:cNvPr>
          <p:cNvSpPr/>
          <p:nvPr/>
        </p:nvSpPr>
        <p:spPr>
          <a:xfrm>
            <a:off x="332792" y="2735848"/>
            <a:ext cx="10783323" cy="928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85000"/>
              </a:lnSpc>
              <a:spcAft>
                <a:spcPts val="600"/>
              </a:spcAft>
              <a:buFont typeface="Arial" pitchFamily="34" charset="0"/>
              <a:buChar char=" 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2.  Objective: To have a balloon travel over a measured distance in the shortest possible time. The balloon will be attached to a soda straw. The soda straw will have a length of string running through it. The balloon will then travel along a length of fishing line or thread after being filled with air, and the air inside then being allowed to escape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2FD56E-A131-4EAB-BC80-3284503DEF3A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Standards: 8.PS2.3, 8PS2.4, 8.PS2.5</a:t>
            </a:r>
            <a:endParaRPr lang="en-US" sz="1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CEA9DF-42FE-4F09-BAA6-5EA45AED2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760" y="1219054"/>
            <a:ext cx="7735077" cy="9029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291DC8-526B-493C-84FC-47C68EF6B5A5}"/>
              </a:ext>
            </a:extLst>
          </p:cNvPr>
          <p:cNvSpPr/>
          <p:nvPr/>
        </p:nvSpPr>
        <p:spPr>
          <a:xfrm>
            <a:off x="332792" y="3664569"/>
            <a:ext cx="115264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3.	Procedures:</a:t>
            </a:r>
          </a:p>
          <a:p>
            <a:r>
              <a:rPr lang="en-US" dirty="0"/>
              <a:t>     1)	Blow up the balloon and clamp it shut with the clothespin again. </a:t>
            </a:r>
          </a:p>
          <a:p>
            <a:r>
              <a:rPr lang="en-US" dirty="0"/>
              <a:t>     2)	Thread the string through the drinking straw. Tape the long side of the balloon along the length of the straw. </a:t>
            </a:r>
          </a:p>
          <a:p>
            <a:r>
              <a:rPr lang="en-US" dirty="0"/>
              <a:t>     3)	Make sure the string is stretched tight. </a:t>
            </a:r>
          </a:p>
          <a:p>
            <a:r>
              <a:rPr lang="en-US" dirty="0"/>
              <a:t>     4)	Slide the balloon-straw system down the string until the clamped end reaches the end of the string held by a person.</a:t>
            </a:r>
          </a:p>
          <a:p>
            <a:r>
              <a:rPr lang="en-US" dirty="0"/>
              <a:t>     5)	Release the clothespin. Record your observations. Complete at least 3 trials and record. </a:t>
            </a:r>
          </a:p>
          <a:p>
            <a:r>
              <a:rPr lang="en-US" dirty="0"/>
              <a:t>     6)	Blow up the balloon and repeat steps 4 and 5 but this time only fill the balloon half full of air. Repeat 3 times and     record your data in the data table. </a:t>
            </a:r>
          </a:p>
          <a:p>
            <a:r>
              <a:rPr lang="en-US" dirty="0"/>
              <a:t>     7)	Calculate average distance traveled and average speeds for each test in the table below. </a:t>
            </a:r>
          </a:p>
          <a:p>
            <a:r>
              <a:rPr lang="en-US" dirty="0"/>
              <a:t>     8)	Answer the conclusion questions after you have completed the data table.</a:t>
            </a:r>
          </a:p>
        </p:txBody>
      </p:sp>
    </p:spTree>
    <p:extLst>
      <p:ext uri="{BB962C8B-B14F-4D97-AF65-F5344CB8AC3E}">
        <p14:creationId xmlns:p14="http://schemas.microsoft.com/office/powerpoint/2010/main" val="157195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F908E6-FDDF-46E5-884F-D9DFC9BF1CB9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9171C2-04A2-48DC-B9C9-6279B95B81DA}"/>
              </a:ext>
            </a:extLst>
          </p:cNvPr>
          <p:cNvSpPr/>
          <p:nvPr/>
        </p:nvSpPr>
        <p:spPr>
          <a:xfrm>
            <a:off x="193325" y="286530"/>
            <a:ext cx="1765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4.	Data Tables: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608D5B-E821-408C-9C10-C12BD40D8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25" y="1334279"/>
            <a:ext cx="11066106" cy="401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30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3EFC75-D61F-4CEA-9817-11CC86030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02F3DD-3E32-4AF8-BFA1-D131A6B4B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317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9AC932-9365-43AB-84F0-3086E9664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620" y="480060"/>
            <a:ext cx="6512849" cy="57831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AD32BC-0055-43DC-955B-427B108FB4D6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</p:spTree>
    <p:extLst>
      <p:ext uri="{BB962C8B-B14F-4D97-AF65-F5344CB8AC3E}">
        <p14:creationId xmlns:p14="http://schemas.microsoft.com/office/powerpoint/2010/main" val="86031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795A4-BACD-4934-9914-FB0602605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 your initial model</a:t>
            </a:r>
          </a:p>
        </p:txBody>
      </p:sp>
    </p:spTree>
    <p:extLst>
      <p:ext uri="{BB962C8B-B14F-4D97-AF65-F5344CB8AC3E}">
        <p14:creationId xmlns:p14="http://schemas.microsoft.com/office/powerpoint/2010/main" val="4137843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C2E40E-729C-425E-AAAE-70C703CBF188}"/>
              </a:ext>
            </a:extLst>
          </p:cNvPr>
          <p:cNvSpPr/>
          <p:nvPr/>
        </p:nvSpPr>
        <p:spPr>
          <a:xfrm>
            <a:off x="243281" y="1661469"/>
            <a:ext cx="117865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Today’s investigation will focus on how the shape of objects and their motion change in a</a:t>
            </a:r>
          </a:p>
          <a:p>
            <a:r>
              <a:rPr lang="en-US" dirty="0"/>
              <a:t>collision. </a:t>
            </a:r>
          </a:p>
          <a:p>
            <a:r>
              <a:rPr lang="en-US" dirty="0"/>
              <a:t>	How will observing collisions help us better understand why the medical supplies are being damaged and to figure out how to prevent the medical supplies from being damaged? </a:t>
            </a:r>
          </a:p>
          <a:p>
            <a:r>
              <a:rPr lang="en-US" dirty="0"/>
              <a:t>What sort of things would we want to observe more closely in a collision that may or may not result in damage?</a:t>
            </a:r>
          </a:p>
          <a:p>
            <a:endParaRPr lang="en-US" dirty="0"/>
          </a:p>
          <a:p>
            <a:r>
              <a:rPr lang="en-US" dirty="0"/>
              <a:t>2. Watch this video of a golf ball hitting at 154 mph: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8F936-70B8-433C-AE10-15DCACA66FDF}"/>
              </a:ext>
            </a:extLst>
          </p:cNvPr>
          <p:cNvSpPr txBox="1"/>
          <p:nvPr/>
        </p:nvSpPr>
        <p:spPr>
          <a:xfrm>
            <a:off x="973122" y="394283"/>
            <a:ext cx="9152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Colliding Objects Changing Shape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CB0DB884-7681-4865-B258-51FA7AC6DF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72" t="24227" r="33648" b="30612"/>
          <a:stretch/>
        </p:blipFill>
        <p:spPr>
          <a:xfrm>
            <a:off x="3239519" y="3647959"/>
            <a:ext cx="6885992" cy="309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0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B60A-04B3-48F1-8CE5-591F53403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91" y="242596"/>
            <a:ext cx="11831217" cy="3186404"/>
          </a:xfrm>
        </p:spPr>
        <p:txBody>
          <a:bodyPr>
            <a:normAutofit fontScale="90000"/>
          </a:bodyPr>
          <a:lstStyle/>
          <a:p>
            <a:r>
              <a:rPr lang="en-US" dirty="0"/>
              <a:t>3. Watch the following two videos* and answer the question: What might be</a:t>
            </a:r>
            <a:br>
              <a:rPr lang="en-US" dirty="0"/>
            </a:br>
            <a:r>
              <a:rPr lang="en-US" dirty="0"/>
              <a:t>causing the changes in motion and changes in the shape of colliding objects?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5FA61DAD-1FE5-49A5-982D-15BDC5B5FF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9106" t="17965" r="31278" b="25486"/>
          <a:stretch/>
        </p:blipFill>
        <p:spPr>
          <a:xfrm>
            <a:off x="1073019" y="3722915"/>
            <a:ext cx="4319431" cy="2304661"/>
          </a:xfrm>
          <a:prstGeom prst="rect">
            <a:avLst/>
          </a:prstGeom>
        </p:spPr>
      </p:pic>
      <p:pic>
        <p:nvPicPr>
          <p:cNvPr id="6" name="Content Placeholder 5">
            <a:hlinkClick r:id="rId4"/>
            <a:extLst>
              <a:ext uri="{FF2B5EF4-FFF2-40B4-BE49-F238E27FC236}">
                <a16:creationId xmlns:a16="http://schemas.microsoft.com/office/drawing/2014/main" id="{2A0514EF-A55D-44C5-AFA2-C69EBD7C81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l="9543" t="17954" r="32022" b="25834"/>
          <a:stretch/>
        </p:blipFill>
        <p:spPr>
          <a:xfrm>
            <a:off x="6466114" y="3722915"/>
            <a:ext cx="4259245" cy="23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11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0F97E041-634B-4B3E-8669-42583D956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5571066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9244"/>
            <a:ext cx="10579608" cy="5239512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3351D-CE17-4BA2-8532-FA3E9BC5DAE4}"/>
              </a:ext>
            </a:extLst>
          </p:cNvPr>
          <p:cNvSpPr txBox="1"/>
          <p:nvPr/>
        </p:nvSpPr>
        <p:spPr>
          <a:xfrm>
            <a:off x="1286503" y="1285196"/>
            <a:ext cx="9607160" cy="27794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Exit Ticket: 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Newton’s 3rd Law of Motion?</a:t>
            </a:r>
          </a:p>
        </p:txBody>
      </p:sp>
    </p:spTree>
    <p:extLst>
      <p:ext uri="{BB962C8B-B14F-4D97-AF65-F5344CB8AC3E}">
        <p14:creationId xmlns:p14="http://schemas.microsoft.com/office/powerpoint/2010/main" val="96662765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7E9CF2-665F-402B-BA24-6F11567DE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1E1585-F329-44B9-9665-65A4FFF43479}">
  <ds:schemaRefs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23ee004a-44b5-429e-b90a-d874061c14cc"/>
    <ds:schemaRef ds:uri="c856a6bc-12b5-4d26-a196-d933ad616d3d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9227F16-DB93-49D6-A571-C7EDC05C5B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300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Metropolitan</vt:lpstr>
      <vt:lpstr>Drone delivery system unit Day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Revise your initial model</vt:lpstr>
      <vt:lpstr>PowerPoint Presentation</vt:lpstr>
      <vt:lpstr>3. Watch the following two videos* and answer the question: What might be causing the changes in motion and changes in the shape of colliding objects?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delivery system unit Day 5</dc:title>
  <dc:creator>Lisa Meek</dc:creator>
  <cp:lastModifiedBy>Lisa Meek</cp:lastModifiedBy>
  <cp:revision>6</cp:revision>
  <dcterms:created xsi:type="dcterms:W3CDTF">2021-08-26T20:33:31Z</dcterms:created>
  <dcterms:modified xsi:type="dcterms:W3CDTF">2021-08-27T12:24:14Z</dcterms:modified>
</cp:coreProperties>
</file>